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952" r:id="rId2"/>
    <p:sldId id="958" r:id="rId3"/>
    <p:sldId id="953" r:id="rId4"/>
    <p:sldId id="954" r:id="rId5"/>
    <p:sldId id="955" r:id="rId6"/>
    <p:sldId id="959" r:id="rId7"/>
    <p:sldId id="963" r:id="rId8"/>
    <p:sldId id="961" r:id="rId9"/>
    <p:sldId id="962" r:id="rId10"/>
    <p:sldId id="947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169752" indent="114225" algn="l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341091" indent="228451" algn="l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512430" indent="342678" algn="l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683769" indent="455316" algn="l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4515" algn="l" defTabSz="913806" rtl="0" eaLnBrk="1" latinLnBrk="0" hangingPunct="1">
      <a:defRPr sz="7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1418" algn="l" defTabSz="913806" rtl="0" eaLnBrk="1" latinLnBrk="0" hangingPunct="1">
      <a:defRPr sz="7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198321" algn="l" defTabSz="913806" rtl="0" eaLnBrk="1" latinLnBrk="0" hangingPunct="1">
      <a:defRPr sz="7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5224" algn="l" defTabSz="913806" rtl="0" eaLnBrk="1" latinLnBrk="0" hangingPunct="1">
      <a:defRPr sz="7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ie Rancourt" initials="" lastIdx="1" clrIdx="0"/>
  <p:cmAuthor id="1" name="Will Lyons" initials="WL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800"/>
    <a:srgbClr val="FF7C00"/>
    <a:srgbClr val="FF7A00"/>
    <a:srgbClr val="FF7900"/>
    <a:srgbClr val="FF7D00"/>
    <a:srgbClr val="FF7B00"/>
    <a:srgbClr val="FF7E00"/>
    <a:srgbClr val="FF7000"/>
    <a:srgbClr val="FFFFFF"/>
    <a:srgbClr val="FF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6" autoAdjust="0"/>
    <p:restoredTop sz="87009" autoAdjust="0"/>
  </p:normalViewPr>
  <p:slideViewPr>
    <p:cSldViewPr snapToGrid="0" showGuides="1">
      <p:cViewPr varScale="1">
        <p:scale>
          <a:sx n="60" d="100"/>
          <a:sy n="60" d="100"/>
        </p:scale>
        <p:origin x="-1166" y="-86"/>
      </p:cViewPr>
      <p:guideLst>
        <p:guide orient="horz" pos="463"/>
        <p:guide orient="horz" pos="835"/>
        <p:guide pos="509"/>
        <p:guide pos="5759"/>
        <p:guide pos="28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1" d="100"/>
          <a:sy n="71" d="100"/>
        </p:scale>
        <p:origin x="-1402" y="-7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defRPr sz="1200">
                <a:cs typeface="+mn-cs"/>
              </a:defRPr>
            </a:lvl1pPr>
          </a:lstStyle>
          <a:p>
            <a:pPr>
              <a:defRPr/>
            </a:pPr>
            <a:fld id="{20081F73-A3D6-48AF-B321-CCF67B639CA5}" type="datetime1">
              <a:rPr lang="en-US"/>
              <a:pPr>
                <a:defRPr/>
              </a:pPr>
              <a:t>9/2/2012</a:t>
            </a:fld>
            <a:endParaRPr lang="en-US" dirty="0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600825"/>
            <a:ext cx="3962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defRPr sz="1200">
                <a:cs typeface="+mn-cs"/>
              </a:defRPr>
            </a:lvl1pPr>
          </a:lstStyle>
          <a:p>
            <a:pPr>
              <a:defRPr/>
            </a:pPr>
            <a:fld id="{BC2084C9-A309-4861-9B00-572BD194BB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4692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C87FD523-6A9D-431F-9006-8F984D4E0C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4229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b="1" kern="1200">
        <a:solidFill>
          <a:schemeClr val="tx1"/>
        </a:solidFill>
        <a:latin typeface="Arial" pitchFamily="-106" charset="0"/>
        <a:ea typeface="ＭＳ Ｐゴシック" charset="-128"/>
        <a:cs typeface="ＭＳ Ｐゴシック" charset="-128"/>
      </a:defRPr>
    </a:lvl1pPr>
    <a:lvl2pPr marL="41248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125332" indent="-39661" algn="l" rtl="0" eaLnBrk="0" fontAlgn="base" hangingPunct="0">
      <a:spcBef>
        <a:spcPct val="30000"/>
      </a:spcBef>
      <a:spcAft>
        <a:spcPct val="0"/>
      </a:spcAft>
      <a:buSzPct val="100000"/>
      <a:buFont typeface="Times" pitchFamily="18" charset="0"/>
      <a:buChar char="•"/>
      <a:defRPr sz="4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215759" indent="-44422" algn="l" rtl="0" eaLnBrk="0" fontAlgn="base" hangingPunct="0">
      <a:spcBef>
        <a:spcPct val="30000"/>
      </a:spcBef>
      <a:spcAft>
        <a:spcPct val="0"/>
      </a:spcAft>
      <a:buChar char="–"/>
      <a:defRPr sz="4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258595" algn="l" rtl="0" eaLnBrk="0" fontAlgn="base" hangingPunct="0">
      <a:spcBef>
        <a:spcPct val="30000"/>
      </a:spcBef>
      <a:spcAft>
        <a:spcPct val="0"/>
      </a:spcAft>
      <a:defRPr sz="3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856017" algn="l" defTabSz="1712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1027222" algn="l" defTabSz="1712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1198426" algn="l" defTabSz="1712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369630" algn="l" defTabSz="1712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0E776-2BB9-4789-8F7C-27C880E38769}" type="slidenum">
              <a:rPr lang="en-US"/>
              <a:pPr/>
              <a:t>6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5438" y="522288"/>
            <a:ext cx="3411537" cy="255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18" y="3256360"/>
            <a:ext cx="6697133" cy="308490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30" tIns="44865" rIns="89730" bIns="4486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0E776-2BB9-4789-8F7C-27C880E38769}" type="slidenum">
              <a:rPr lang="en-US"/>
              <a:pPr/>
              <a:t>8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5438" y="522288"/>
            <a:ext cx="3411537" cy="255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18" y="3256360"/>
            <a:ext cx="6697133" cy="308490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30" tIns="44865" rIns="89730" bIns="4486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925" y="4794870"/>
            <a:ext cx="7772797" cy="894473"/>
          </a:xfrm>
        </p:spPr>
        <p:txBody>
          <a:bodyPr anchor="b" anchorCtr="0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924" y="5880364"/>
            <a:ext cx="7075289" cy="710189"/>
          </a:xfrm>
        </p:spPr>
        <p:txBody>
          <a:bodyPr/>
          <a:lstStyle>
            <a:lvl1pPr marL="0" marR="0" indent="0" algn="l" defTabSz="9138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0000"/>
              </a:buClr>
              <a:buSzTx/>
              <a:buFont typeface="Arial" pitchFamily="127" charset="0"/>
              <a:buNone/>
              <a:tabLst/>
              <a:defRPr sz="1800">
                <a:solidFill>
                  <a:schemeClr val="tx1"/>
                </a:solidFill>
              </a:defRPr>
            </a:lvl1pPr>
            <a:lvl2pPr marL="285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0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6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1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6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2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97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05525" y="649182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74" descr="Tall Red"/>
          <p:cNvPicPr>
            <a:picLocks noChangeArrowheads="1"/>
          </p:cNvPicPr>
          <p:nvPr userDrawn="1"/>
        </p:nvPicPr>
        <p:blipFill>
          <a:blip r:embed="rId3" cstate="screen">
            <a:alphaModFix amt="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6"/>
            <a:ext cx="1144588" cy="2823633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</p:pic>
      <p:pic>
        <p:nvPicPr>
          <p:cNvPr id="11" name="Picture 75" descr="Wide Red"/>
          <p:cNvPicPr>
            <a:picLocks noChangeArrowheads="1"/>
          </p:cNvPicPr>
          <p:nvPr userDrawn="1"/>
        </p:nvPicPr>
        <p:blipFill>
          <a:blip r:embed="rId4" cstate="screen">
            <a:alphaModFix amt="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6" y="914406"/>
            <a:ext cx="5881687" cy="2823633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</p:pic>
    </p:spTree>
    <p:extLst>
      <p:ext uri="{BB962C8B-B14F-4D97-AF65-F5344CB8AC3E}">
        <p14:creationId xmlns="" xmlns:p14="http://schemas.microsoft.com/office/powerpoint/2010/main" val="335530169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399" y="1600729"/>
            <a:ext cx="4066976" cy="452569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8" y="1600729"/>
            <a:ext cx="4066977" cy="452569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778741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04" y="1534586"/>
            <a:ext cx="4040187" cy="64029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387" indent="0">
              <a:buNone/>
              <a:defRPr sz="1200" b="1"/>
            </a:lvl2pPr>
            <a:lvl3pPr marL="570773" indent="0">
              <a:buNone/>
              <a:defRPr sz="1100" b="1"/>
            </a:lvl3pPr>
            <a:lvl4pPr marL="856161" indent="0">
              <a:buNone/>
              <a:defRPr sz="1000" b="1"/>
            </a:lvl4pPr>
            <a:lvl5pPr marL="1141550" indent="0">
              <a:buNone/>
              <a:defRPr sz="1000" b="1"/>
            </a:lvl5pPr>
            <a:lvl6pPr marL="1426937" indent="0">
              <a:buNone/>
              <a:defRPr sz="1000" b="1"/>
            </a:lvl6pPr>
            <a:lvl7pPr marL="1712324" indent="0">
              <a:buNone/>
              <a:defRPr sz="1000" b="1"/>
            </a:lvl7pPr>
            <a:lvl8pPr marL="1997712" indent="0">
              <a:buNone/>
              <a:defRPr sz="1000" b="1"/>
            </a:lvl8pPr>
            <a:lvl9pPr marL="228309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04" y="2174876"/>
            <a:ext cx="4040187" cy="3951552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22" y="1534586"/>
            <a:ext cx="4041180" cy="64029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387" indent="0">
              <a:buNone/>
              <a:defRPr sz="1200" b="1"/>
            </a:lvl2pPr>
            <a:lvl3pPr marL="570773" indent="0">
              <a:buNone/>
              <a:defRPr sz="1100" b="1"/>
            </a:lvl3pPr>
            <a:lvl4pPr marL="856161" indent="0">
              <a:buNone/>
              <a:defRPr sz="1000" b="1"/>
            </a:lvl4pPr>
            <a:lvl5pPr marL="1141550" indent="0">
              <a:buNone/>
              <a:defRPr sz="1000" b="1"/>
            </a:lvl5pPr>
            <a:lvl6pPr marL="1426937" indent="0">
              <a:buNone/>
              <a:defRPr sz="1000" b="1"/>
            </a:lvl6pPr>
            <a:lvl7pPr marL="1712324" indent="0">
              <a:buNone/>
              <a:defRPr sz="1000" b="1"/>
            </a:lvl7pPr>
            <a:lvl8pPr marL="1997712" indent="0">
              <a:buNone/>
              <a:defRPr sz="1000" b="1"/>
            </a:lvl8pPr>
            <a:lvl9pPr marL="228309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22" y="2174876"/>
            <a:ext cx="4041180" cy="3951552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5574234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99" y="272526"/>
            <a:ext cx="3008312" cy="1162844"/>
          </a:xfrm>
        </p:spPr>
        <p:txBody>
          <a:bodyPr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852" y="272521"/>
            <a:ext cx="5111750" cy="585390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99" y="1435374"/>
            <a:ext cx="3008312" cy="4691063"/>
          </a:xfrm>
        </p:spPr>
        <p:txBody>
          <a:bodyPr/>
          <a:lstStyle>
            <a:lvl1pPr marL="0" indent="0">
              <a:buNone/>
              <a:defRPr sz="900"/>
            </a:lvl1pPr>
            <a:lvl2pPr marL="285387" indent="0">
              <a:buNone/>
              <a:defRPr sz="700"/>
            </a:lvl2pPr>
            <a:lvl3pPr marL="570773" indent="0">
              <a:buNone/>
              <a:defRPr sz="600"/>
            </a:lvl3pPr>
            <a:lvl4pPr marL="856161" indent="0">
              <a:buNone/>
              <a:defRPr sz="600"/>
            </a:lvl4pPr>
            <a:lvl5pPr marL="1141550" indent="0">
              <a:buNone/>
              <a:defRPr sz="600"/>
            </a:lvl5pPr>
            <a:lvl6pPr marL="1426937" indent="0">
              <a:buNone/>
              <a:defRPr sz="600"/>
            </a:lvl6pPr>
            <a:lvl7pPr marL="1712324" indent="0">
              <a:buNone/>
              <a:defRPr sz="600"/>
            </a:lvl7pPr>
            <a:lvl8pPr marL="1997712" indent="0">
              <a:buNone/>
              <a:defRPr sz="600"/>
            </a:lvl8pPr>
            <a:lvl9pPr marL="228309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933726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5283090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801" y="275168"/>
            <a:ext cx="2056805" cy="58512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399" y="275168"/>
            <a:ext cx="6077148" cy="58512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7639711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268106"/>
            <a:ext cx="7950200" cy="630767"/>
          </a:xfrm>
        </p:spPr>
        <p:txBody>
          <a:bodyPr wrap="square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451" y="1481670"/>
            <a:ext cx="7900974" cy="4864100"/>
          </a:xfrm>
        </p:spPr>
        <p:txBody>
          <a:bodyPr wrap="square"/>
          <a:lstStyle>
            <a:lvl1pPr marL="117398" indent="-117398">
              <a:spcBef>
                <a:spcPts val="400"/>
              </a:spcBef>
              <a:spcAft>
                <a:spcPts val="200"/>
              </a:spcAft>
              <a:buFont typeface="Arial" pitchFamily="34" charset="0"/>
              <a:buChar char="•"/>
              <a:defRPr sz="1200" b="0"/>
            </a:lvl1pPr>
            <a:lvl2pPr marL="344264" indent="-177683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 sz="1100"/>
            </a:lvl2pPr>
            <a:lvl3pPr marL="574301" indent="-171339">
              <a:buClr>
                <a:schemeClr val="tx2"/>
              </a:buClr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855108" indent="-107880">
              <a:buClr>
                <a:schemeClr val="tx1"/>
              </a:buClr>
              <a:buFont typeface="Arial" pitchFamily="34" charset="0"/>
              <a:buChar char="–"/>
              <a:defRPr lang="en-US" sz="11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127" charset="-128"/>
                <a:cs typeface="ＭＳ Ｐゴシック" pitchFamily="127" charset="-128"/>
              </a:defRPr>
            </a:lvl4pPr>
            <a:lvl5pPr marL="1199370" indent="-166580">
              <a:buClr>
                <a:schemeClr val="tx2"/>
              </a:buClr>
              <a:buFont typeface="Arial" pitchFamily="34" charset="0"/>
              <a:buChar char="•"/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824267" y="6344261"/>
            <a:ext cx="2895600" cy="366183"/>
          </a:xfrm>
          <a:prstGeom prst="rect">
            <a:avLst/>
          </a:prstGeo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635238" y="6499397"/>
            <a:ext cx="156481" cy="29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501" tIns="17250" rIns="34501" bIns="17250"/>
          <a:lstStyle>
            <a:lvl1pPr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14224000" indent="-14052550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9388138" indent="-19045238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marL="0" marR="0" indent="0" algn="r" defTabSz="342629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fld id="{DF43EDC1-DE77-47A3-B56B-F28176B942E3}" type="slidenum">
              <a:rPr lang="en-US" sz="600" smtClean="0">
                <a:solidFill>
                  <a:schemeClr val="tx1"/>
                </a:solidFill>
              </a:rPr>
              <a:pPr marL="0" marR="0" indent="0" algn="r" defTabSz="342629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lang="en-US" sz="600" dirty="0" smtClean="0">
              <a:solidFill>
                <a:srgbClr val="292929"/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58449" y="6501167"/>
            <a:ext cx="2229642" cy="291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501" tIns="17250" rIns="34501" bIns="17250"/>
          <a:lstStyle>
            <a:lvl1pPr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14224000" indent="-14052550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9388138" indent="-19045238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marL="0" marR="0" indent="0" algn="l" defTabSz="342629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600" dirty="0" smtClean="0">
                <a:solidFill>
                  <a:srgbClr val="292929"/>
                </a:solidFill>
              </a:rPr>
              <a:t>Copyright</a:t>
            </a:r>
            <a:r>
              <a:rPr lang="en-US" sz="600" baseline="0" dirty="0" smtClean="0">
                <a:solidFill>
                  <a:srgbClr val="292929"/>
                </a:solidFill>
              </a:rPr>
              <a:t> </a:t>
            </a:r>
            <a:r>
              <a:rPr lang="en-US" sz="600" dirty="0" smtClean="0">
                <a:solidFill>
                  <a:srgbClr val="292929"/>
                </a:solidFill>
              </a:rPr>
              <a:t>©</a:t>
            </a:r>
            <a:r>
              <a:rPr lang="en-US" sz="600" baseline="0" dirty="0" smtClean="0">
                <a:solidFill>
                  <a:srgbClr val="292929"/>
                </a:solidFill>
              </a:rPr>
              <a:t> 2011, Oracle and/or its affiliates. All rights reserved.</a:t>
            </a:r>
            <a:endParaRPr lang="en-US" sz="600" dirty="0" smtClean="0">
              <a:solidFill>
                <a:srgbClr val="292929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3124528" y="6500921"/>
            <a:ext cx="2259357" cy="29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501" tIns="17250" rIns="34501" bIns="17250"/>
          <a:lstStyle>
            <a:lvl1pPr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14224000" indent="-14052550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9388138" indent="-19045238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marL="0" marR="0" indent="0" algn="l" defTabSz="342629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600" dirty="0" smtClean="0">
                <a:solidFill>
                  <a:srgbClr val="292929"/>
                </a:solidFill>
              </a:rPr>
              <a:t>Insert Information Protection Policy Classification from Slide 8</a:t>
            </a:r>
            <a:endParaRPr lang="en-US" sz="800" dirty="0" smtClean="0">
              <a:solidFill>
                <a:srgbClr val="292929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 flipH="1">
            <a:off x="824370" y="6530505"/>
            <a:ext cx="1092" cy="128831"/>
          </a:xfrm>
          <a:prstGeom prst="line">
            <a:avLst/>
          </a:prstGeom>
          <a:ln w="635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H="1">
            <a:off x="3094495" y="6530505"/>
            <a:ext cx="1092" cy="128831"/>
          </a:xfrm>
          <a:prstGeom prst="line">
            <a:avLst/>
          </a:prstGeom>
          <a:ln w="635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7736170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268102"/>
            <a:ext cx="7950200" cy="706965"/>
          </a:xfrm>
        </p:spPr>
        <p:txBody>
          <a:bodyPr wrap="square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858211" y="6400055"/>
            <a:ext cx="2895600" cy="366183"/>
          </a:xfrm>
          <a:prstGeom prst="rect">
            <a:avLst/>
          </a:prstGeo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635238" y="6499397"/>
            <a:ext cx="156481" cy="29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501" tIns="17250" rIns="34501" bIns="17250"/>
          <a:lstStyle>
            <a:lvl1pPr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14224000" indent="-14052550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9388138" indent="-19045238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marL="0" marR="0" indent="0" algn="r" defTabSz="342629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fld id="{DF43EDC1-DE77-47A3-B56B-F28176B942E3}" type="slidenum">
              <a:rPr lang="en-US" sz="600" smtClean="0">
                <a:solidFill>
                  <a:schemeClr val="tx1"/>
                </a:solidFill>
              </a:rPr>
              <a:pPr marL="0" marR="0" indent="0" algn="r" defTabSz="342629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lang="en-US" sz="600" dirty="0" smtClean="0">
              <a:solidFill>
                <a:srgbClr val="292929"/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58449" y="6501167"/>
            <a:ext cx="2229642" cy="291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501" tIns="17250" rIns="34501" bIns="17250"/>
          <a:lstStyle>
            <a:lvl1pPr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14224000" indent="-14052550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9388138" indent="-19045238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marL="0" marR="0" indent="0" algn="l" defTabSz="342629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600" dirty="0" smtClean="0">
                <a:solidFill>
                  <a:srgbClr val="292929"/>
                </a:solidFill>
              </a:rPr>
              <a:t>Copyright</a:t>
            </a:r>
            <a:r>
              <a:rPr lang="en-US" sz="600" baseline="0" dirty="0" smtClean="0">
                <a:solidFill>
                  <a:srgbClr val="292929"/>
                </a:solidFill>
              </a:rPr>
              <a:t> </a:t>
            </a:r>
            <a:r>
              <a:rPr lang="en-US" sz="600" dirty="0" smtClean="0">
                <a:solidFill>
                  <a:srgbClr val="292929"/>
                </a:solidFill>
              </a:rPr>
              <a:t>©</a:t>
            </a:r>
            <a:r>
              <a:rPr lang="en-US" sz="600" baseline="0" dirty="0" smtClean="0">
                <a:solidFill>
                  <a:srgbClr val="292929"/>
                </a:solidFill>
              </a:rPr>
              <a:t> 2011, Oracle and/or its affiliates. All rights reserved.</a:t>
            </a:r>
            <a:endParaRPr lang="en-US" sz="600" dirty="0" smtClean="0">
              <a:solidFill>
                <a:srgbClr val="292929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3124528" y="6500921"/>
            <a:ext cx="2259357" cy="29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501" tIns="17250" rIns="34501" bIns="17250"/>
          <a:lstStyle>
            <a:lvl1pPr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14224000" indent="-14052550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9388138" indent="-19045238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marL="0" marR="0" indent="0" algn="l" defTabSz="342629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600" dirty="0" smtClean="0">
                <a:solidFill>
                  <a:srgbClr val="292929"/>
                </a:solidFill>
              </a:rPr>
              <a:t>Insert Information Protection Policy Classification from Slide 8</a:t>
            </a:r>
            <a:endParaRPr lang="en-US" sz="800" dirty="0" smtClean="0">
              <a:solidFill>
                <a:srgbClr val="292929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824370" y="6530505"/>
            <a:ext cx="1092" cy="128831"/>
          </a:xfrm>
          <a:prstGeom prst="line">
            <a:avLst/>
          </a:prstGeom>
          <a:ln w="635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3094495" y="6530505"/>
            <a:ext cx="1092" cy="128831"/>
          </a:xfrm>
          <a:prstGeom prst="line">
            <a:avLst/>
          </a:prstGeom>
          <a:ln w="635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81929332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038" y="1552222"/>
            <a:ext cx="7910512" cy="43963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08038" y="878102"/>
            <a:ext cx="8139112" cy="42492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26898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41" y="268101"/>
            <a:ext cx="6569039" cy="5947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038" y="1552221"/>
            <a:ext cx="8140700" cy="4433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65099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088242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697029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nnounc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4" descr="Small Red Square"/>
          <p:cNvPicPr>
            <a:picLocks noChangeAspect="1" noChangeArrowheads="1"/>
          </p:cNvPicPr>
          <p:nvPr userDrawn="1"/>
        </p:nvPicPr>
        <p:blipFill>
          <a:blip r:embed="rId2" cstate="screen">
            <a:alphaModFix amt="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651251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038" y="424079"/>
            <a:ext cx="7779072" cy="6725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Announcement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08038" y="1145016"/>
            <a:ext cx="7792822" cy="2490109"/>
          </a:xfrm>
        </p:spPr>
        <p:txBody>
          <a:bodyPr/>
          <a:lstStyle>
            <a:lvl1pPr marL="0" indent="0">
              <a:buClr>
                <a:schemeClr val="bg1"/>
              </a:buClr>
              <a:buNone/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Product Name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160951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 descr="Small Red Square"/>
          <p:cNvPicPr>
            <a:picLocks noChangeAspect="1" noChangeArrowheads="1"/>
          </p:cNvPicPr>
          <p:nvPr userDrawn="1"/>
        </p:nvPicPr>
        <p:blipFill>
          <a:blip r:embed="rId2" cstate="screen">
            <a:alphaModFix amt="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651251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5468" y="476872"/>
            <a:ext cx="7779072" cy="1659025"/>
          </a:xfrm>
        </p:spPr>
        <p:txBody>
          <a:bodyPr/>
          <a:lstStyle>
            <a:lvl1pPr marL="91380" indent="-91380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08038" y="2423586"/>
            <a:ext cx="7792822" cy="1139516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285564" indent="0">
              <a:buNone/>
              <a:defRPr sz="1600">
                <a:solidFill>
                  <a:schemeClr val="bg1"/>
                </a:solidFill>
              </a:defRPr>
            </a:lvl2pPr>
            <a:lvl3pPr>
              <a:buClr>
                <a:schemeClr val="tx2"/>
              </a:buCl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name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854665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1586" y="0"/>
            <a:ext cx="9145587" cy="4834467"/>
            <a:chOff x="-1587" y="0"/>
            <a:chExt cx="9145587" cy="3625850"/>
          </a:xfrm>
        </p:grpSpPr>
        <p:pic>
          <p:nvPicPr>
            <p:cNvPr id="7" name="Picture 10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4" descr="Small Red Square"/>
            <p:cNvPicPr>
              <a:picLocks noChangeAspect="1" noChangeArrowheads="1"/>
            </p:cNvPicPr>
            <p:nvPr userDrawn="1"/>
          </p:nvPicPr>
          <p:blipFill>
            <a:blip r:embed="rId3" cstate="screen">
              <a:alphaModFix amt="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87" y="1041400"/>
              <a:ext cx="9144000" cy="25844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3" y="2429240"/>
            <a:ext cx="9142413" cy="1200865"/>
          </a:xfrm>
          <a:noFill/>
          <a:ln>
            <a:noFill/>
          </a:ln>
        </p:spPr>
        <p:txBody>
          <a:bodyPr/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911370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406638"/>
            <a:ext cx="7772797" cy="1362604"/>
          </a:xfrm>
        </p:spPr>
        <p:txBody>
          <a:bodyPr/>
          <a:lstStyle>
            <a:lvl1pPr algn="l">
              <a:defRPr sz="24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906454"/>
            <a:ext cx="7772797" cy="1500188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8538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077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61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415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2693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1232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977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8309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37593" y="638913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94087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74145"/>
            <a:ext cx="9144000" cy="2232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08038" y="268106"/>
            <a:ext cx="8132762" cy="57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08038" y="1552220"/>
            <a:ext cx="8126412" cy="463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 vert="horz" wrap="square" lIns="57115" tIns="28558" rIns="57115" bIns="28558" rtlCol="0" anchor="ctr"/>
          <a:lstStyle>
            <a:lvl1pPr algn="ctr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defRPr sz="7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635238" y="6499397"/>
            <a:ext cx="156481" cy="29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501" tIns="17250" rIns="34501" bIns="17250"/>
          <a:lstStyle>
            <a:lvl1pPr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14224000" indent="-14052550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9388138" indent="-19045238" defTabSz="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marL="0" marR="0" indent="0" algn="r" defTabSz="342629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fld id="{DF43EDC1-DE77-47A3-B56B-F28176B942E3}" type="slidenum">
              <a:rPr lang="en-US" sz="600" smtClean="0">
                <a:solidFill>
                  <a:schemeClr val="tx1"/>
                </a:solidFill>
              </a:rPr>
              <a:pPr marL="0" marR="0" indent="0" algn="r" defTabSz="342629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lang="en-US" sz="600" dirty="0" smtClean="0">
              <a:solidFill>
                <a:srgbClr val="292929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584140" y="6207164"/>
            <a:ext cx="1140315" cy="18287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12</a:t>
            </a:r>
            <a:r>
              <a:rPr lang="en-US" sz="10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000" b="1" dirty="0" smtClean="0">
                <a:solidFill>
                  <a:schemeClr val="bg1"/>
                </a:solidFill>
              </a:rPr>
              <a:t> SE Workshop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15" name="Picture 8" descr="http://udc.mans.edu.eg/storehouse/images/daad.jpg"/>
          <p:cNvPicPr>
            <a:picLocks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561600" cy="5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6" r:id="rId2"/>
    <p:sldLayoutId id="2147483812" r:id="rId3"/>
    <p:sldLayoutId id="2147483816" r:id="rId4"/>
    <p:sldLayoutId id="2147483817" r:id="rId5"/>
    <p:sldLayoutId id="2147483827" r:id="rId6"/>
    <p:sldLayoutId id="2147483828" r:id="rId7"/>
    <p:sldLayoutId id="2147483829" r:id="rId8"/>
    <p:sldLayoutId id="2147483813" r:id="rId9"/>
    <p:sldLayoutId id="2147483814" r:id="rId10"/>
    <p:sldLayoutId id="2147483815" r:id="rId11"/>
    <p:sldLayoutId id="2147483818" r:id="rId12"/>
    <p:sldLayoutId id="2147483819" r:id="rId13"/>
    <p:sldLayoutId id="2147483820" r:id="rId14"/>
    <p:sldLayoutId id="2147483824" r:id="rId15"/>
    <p:sldLayoutId id="2147483825" r:id="rId16"/>
    <p:sldLayoutId id="2147484023" r:id="rId17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ＭＳ Ｐゴシック" pitchFamily="127" charset="-128"/>
          <a:cs typeface="ＭＳ Ｐゴシック" pitchFamily="12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  <a:ea typeface="ＭＳ Ｐゴシック" pitchFamily="127" charset="-128"/>
          <a:cs typeface="ＭＳ Ｐゴシック" pitchFamily="12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  <a:ea typeface="ＭＳ Ｐゴシック" pitchFamily="127" charset="-128"/>
          <a:cs typeface="ＭＳ Ｐゴシック" pitchFamily="12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  <a:ea typeface="ＭＳ Ｐゴシック" pitchFamily="127" charset="-128"/>
          <a:cs typeface="ＭＳ Ｐゴシック" pitchFamily="12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  <a:ea typeface="ＭＳ Ｐゴシック" pitchFamily="127" charset="-128"/>
          <a:cs typeface="ＭＳ Ｐゴシック" pitchFamily="127" charset="-128"/>
        </a:defRPr>
      </a:lvl5pPr>
      <a:lvl6pPr marL="285387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570773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856161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14155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12587" indent="-212587" algn="l" rtl="0" eaLnBrk="0" fontAlgn="base" hangingPunct="0">
        <a:spcBef>
          <a:spcPts val="500"/>
        </a:spcBef>
        <a:spcAft>
          <a:spcPts val="200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127" charset="-128"/>
          <a:cs typeface="ＭＳ Ｐゴシック" pitchFamily="127" charset="-128"/>
        </a:defRPr>
      </a:lvl1pPr>
      <a:lvl2pPr marL="512430" indent="-226866" algn="l" rtl="0" eaLnBrk="0" fontAlgn="base" hangingPunct="0">
        <a:spcBef>
          <a:spcPts val="200"/>
        </a:spcBef>
        <a:spcAft>
          <a:spcPts val="20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pitchFamily="127" charset="-128"/>
          <a:cs typeface="ＭＳ Ｐゴシック" pitchFamily="127" charset="-128"/>
        </a:defRPr>
      </a:lvl2pPr>
      <a:lvl3pPr marL="712325" indent="-141195" algn="l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ＭＳ Ｐゴシック" pitchFamily="127" charset="-128"/>
          <a:cs typeface="ＭＳ Ｐゴシック" pitchFamily="127" charset="-128"/>
        </a:defRPr>
      </a:lvl3pPr>
      <a:lvl4pPr marL="1085145" indent="-228451" algn="l" rtl="0" eaLnBrk="0" fontAlgn="base" hangingPunct="0">
        <a:spcBef>
          <a:spcPts val="200"/>
        </a:spcBef>
        <a:spcAft>
          <a:spcPts val="200"/>
        </a:spcAft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ＭＳ Ｐゴシック" pitchFamily="127" charset="-128"/>
          <a:cs typeface="ＭＳ Ｐゴシック" pitchFamily="127" charset="-128"/>
        </a:defRPr>
      </a:lvl4pPr>
      <a:lvl5pPr marL="1373881" indent="-231625" algn="l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ＭＳ Ｐゴシック" pitchFamily="127" charset="-128"/>
          <a:cs typeface="ＭＳ Ｐゴシック" pitchFamily="127" charset="-128"/>
        </a:defRPr>
      </a:lvl5pPr>
      <a:lvl6pPr marL="1569631" indent="-142693" algn="l" defTabSz="570773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5018" indent="-142693" algn="l" defTabSz="570773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40405" indent="-142693" algn="l" defTabSz="570773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25791" indent="-142693" algn="l" defTabSz="570773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077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5387" algn="l" defTabSz="57077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0773" algn="l" defTabSz="57077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56161" algn="l" defTabSz="57077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1550" algn="l" defTabSz="57077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937" algn="l" defTabSz="57077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12324" algn="l" defTabSz="57077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97712" algn="l" defTabSz="57077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83098" algn="l" defTabSz="57077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Practices for introduction of systems based on service oriented architecture 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Duško</a:t>
            </a:r>
            <a:r>
              <a:rPr lang="en-US" dirty="0" smtClean="0"/>
              <a:t> </a:t>
            </a:r>
            <a:r>
              <a:rPr lang="en-US" dirty="0" err="1" smtClean="0"/>
              <a:t>Vukmanović</a:t>
            </a:r>
            <a:r>
              <a:rPr lang="en-US" dirty="0" smtClean="0"/>
              <a:t>, Mr.sc, dusko.vukmanovic@ieee.org</a:t>
            </a:r>
          </a:p>
          <a:p>
            <a:r>
              <a:rPr lang="en-US" dirty="0" smtClean="0"/>
              <a:t>Damir Kalpić, PhD, Professor, damir.kalpic@fer.hr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63900" y="1214650"/>
            <a:ext cx="5880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12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hr-HR" sz="1800" b="1" dirty="0" smtClean="0">
                <a:solidFill>
                  <a:schemeClr val="bg1"/>
                </a:solidFill>
              </a:rPr>
              <a:t>SE </a:t>
            </a:r>
            <a:r>
              <a:rPr lang="en-US" sz="1800" b="1" dirty="0" smtClean="0">
                <a:solidFill>
                  <a:schemeClr val="bg1"/>
                </a:solidFill>
              </a:rPr>
              <a:t>Workshop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Software Engineering Education 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and Reverse Engineering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89300" y="2908301"/>
            <a:ext cx="5854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800" dirty="0" smtClean="0">
                <a:solidFill>
                  <a:schemeClr val="bg1"/>
                </a:solidFill>
              </a:rPr>
              <a:t>Opatija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smtClean="0">
                <a:solidFill>
                  <a:schemeClr val="bg1"/>
                </a:solidFill>
              </a:rPr>
              <a:t>Croatia, September 2-9, 2012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2292" name="Picture 4" descr="http://www.lifelonglearning.fr/logos/NA/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775" y="2108200"/>
            <a:ext cx="19050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0" y="2554937"/>
            <a:ext cx="9144000" cy="98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3968" indent="-83968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6000" dirty="0">
                <a:solidFill>
                  <a:schemeClr val="bg1"/>
                </a:solidFill>
              </a:rPr>
              <a:t>Q&amp;A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68332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Introduction – SOA characteristic</a:t>
            </a:r>
            <a:r>
              <a:rPr lang="hr-HR" dirty="0" smtClean="0"/>
              <a:t>s</a:t>
            </a:r>
            <a:r>
              <a:rPr lang="en-US" dirty="0" smtClean="0"/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dirty="0" smtClean="0"/>
              <a:t>Reference </a:t>
            </a:r>
            <a:r>
              <a:rPr lang="en-US" dirty="0" smtClean="0"/>
              <a:t>SOA Maturity model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Comparison of the SOAMMs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Key practices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dirty="0" smtClean="0"/>
              <a:t>Q&amp;A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SOA foundation is a service.</a:t>
            </a:r>
          </a:p>
          <a:p>
            <a:r>
              <a:rPr lang="en-US" dirty="0" smtClean="0"/>
              <a:t>Services on network are integrated in composite applications.</a:t>
            </a:r>
          </a:p>
          <a:p>
            <a:r>
              <a:rPr lang="en-US" dirty="0" smtClean="0"/>
              <a:t>Services promotes (re)usability.</a:t>
            </a:r>
          </a:p>
          <a:p>
            <a:r>
              <a:rPr lang="en-US" dirty="0" smtClean="0"/>
              <a:t>SOA services and BPM processes convergence.</a:t>
            </a:r>
          </a:p>
          <a:p>
            <a:r>
              <a:rPr lang="en-US" dirty="0" smtClean="0"/>
              <a:t>Panacea for IT challenges – application and data integration, connect applications and business processes, reduce costs and flexible and rapid application development.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Reference SOA </a:t>
            </a:r>
            <a:r>
              <a:rPr lang="hr-HR" dirty="0" err="1" smtClean="0"/>
              <a:t>Maturity</a:t>
            </a:r>
            <a:r>
              <a:rPr lang="hr-HR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Stability – mainly for integration needs</a:t>
            </a:r>
          </a:p>
          <a:p>
            <a:r>
              <a:rPr lang="en-US" dirty="0" smtClean="0"/>
              <a:t>Flexibility – composite application</a:t>
            </a:r>
          </a:p>
          <a:p>
            <a:r>
              <a:rPr lang="en-US" dirty="0" smtClean="0"/>
              <a:t>Sense and Respond – optimizing the business processes performance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560" y="1541013"/>
            <a:ext cx="7927340" cy="239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Comparison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SOAMMs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1"/>
          </p:nvPr>
        </p:nvGraphicFramePr>
        <p:xfrm>
          <a:off x="800099" y="1752600"/>
          <a:ext cx="7531103" cy="3215029"/>
        </p:xfrm>
        <a:graphic>
          <a:graphicData uri="http://schemas.openxmlformats.org/drawingml/2006/table">
            <a:tbl>
              <a:tblPr/>
              <a:tblGrid>
                <a:gridCol w="960123"/>
                <a:gridCol w="982980"/>
                <a:gridCol w="1043940"/>
                <a:gridCol w="1048766"/>
                <a:gridCol w="1237234"/>
                <a:gridCol w="1203960"/>
                <a:gridCol w="1054100"/>
              </a:tblGrid>
              <a:tr h="6985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Calibri"/>
                          <a:cs typeface="Times New Roman"/>
                        </a:rPr>
                        <a:t>HP SOAMM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Calibri"/>
                          <a:cs typeface="Times New Roman"/>
                        </a:rPr>
                        <a:t>IBM SIMM /OSIMM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Calibri"/>
                          <a:cs typeface="Times New Roman"/>
                        </a:rPr>
                        <a:t>IT Service CMM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Calibri"/>
                          <a:cs typeface="Times New Roman"/>
                        </a:rPr>
                        <a:t>Oracle SOAMM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Calibri"/>
                          <a:cs typeface="Times New Roman"/>
                        </a:rPr>
                        <a:t>NEW SOAMM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Calibri"/>
                          <a:cs typeface="Times New Roman"/>
                        </a:rPr>
                        <a:t>Microsoft SOAMM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23">
                <a:tc row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STABILITY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Ad-hoc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Silo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Initial Level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Ad hoc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Initial Services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Basic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5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Basic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Integrated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Repeatable level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Opportunistic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Architected Services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139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Componentized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Systematic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Standardized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58903">
                <a:tc row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FLEXIBILITY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Standardized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Defined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a. Business serv.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b. Collaborative s.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87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Service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4308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Managed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Composite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Managed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Managed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Measured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Advanced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87493">
                <a:tc row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SENSE AND RESPOND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Services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Business Serv.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87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Adaptive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Virtualized services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Optimizing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Optimized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Calibri"/>
                          <a:cs typeface="Times New Roman"/>
                        </a:rPr>
                        <a:t>Optimized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Dynamic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87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Dynamically Re-</a:t>
                      </a:r>
                      <a:r>
                        <a:rPr lang="en-GB" sz="900" dirty="0" err="1">
                          <a:latin typeface="Times New Roman"/>
                          <a:ea typeface="Calibri"/>
                          <a:cs typeface="Times New Roman"/>
                        </a:rPr>
                        <a:t>Config</a:t>
                      </a: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. Serv.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Calibri"/>
                          <a:cs typeface="Times New Roman"/>
                        </a:rPr>
                        <a:t>Business Services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Key</a:t>
            </a:r>
            <a:r>
              <a:rPr lang="hr-HR" dirty="0" smtClean="0"/>
              <a:t> </a:t>
            </a:r>
            <a:r>
              <a:rPr lang="hr-HR" dirty="0" err="1" smtClean="0"/>
              <a:t>Practices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Service layers</a:t>
            </a:r>
          </a:p>
          <a:p>
            <a:pPr lvl="1"/>
            <a:r>
              <a:rPr lang="en-GB" dirty="0" smtClean="0"/>
              <a:t>utility, (hybrid), business and the orchestration layer</a:t>
            </a:r>
          </a:p>
          <a:p>
            <a:endParaRPr lang="en-GB" sz="2000" dirty="0" smtClean="0"/>
          </a:p>
          <a:p>
            <a:r>
              <a:rPr lang="en-GB" dirty="0" smtClean="0"/>
              <a:t>Business object services</a:t>
            </a:r>
          </a:p>
          <a:p>
            <a:pPr lvl="1"/>
            <a:r>
              <a:rPr lang="en-GB" dirty="0" smtClean="0"/>
              <a:t>standard definition for business data objects</a:t>
            </a:r>
          </a:p>
          <a:p>
            <a:endParaRPr lang="en-GB" sz="2000" dirty="0" smtClean="0"/>
          </a:p>
          <a:p>
            <a:r>
              <a:rPr lang="en-GB" dirty="0" smtClean="0"/>
              <a:t>Integration centre</a:t>
            </a:r>
          </a:p>
          <a:p>
            <a:pPr lvl="1"/>
            <a:r>
              <a:rPr lang="en-GB" dirty="0" smtClean="0"/>
              <a:t>someone to lead the SOA effort</a:t>
            </a:r>
          </a:p>
          <a:p>
            <a:endParaRPr lang="en-GB" sz="2000" dirty="0" smtClean="0"/>
          </a:p>
          <a:p>
            <a:r>
              <a:rPr lang="en-GB" dirty="0" smtClean="0"/>
              <a:t>Error handling framework</a:t>
            </a:r>
          </a:p>
          <a:p>
            <a:pPr lvl="1"/>
            <a:r>
              <a:rPr lang="en-GB" dirty="0" smtClean="0"/>
              <a:t>a consistent way to manage errors through technology</a:t>
            </a:r>
          </a:p>
          <a:p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handling framework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038" y="1552222"/>
            <a:ext cx="7910512" cy="4645378"/>
          </a:xfrm>
        </p:spPr>
        <p:txBody>
          <a:bodyPr/>
          <a:lstStyle/>
          <a:p>
            <a:r>
              <a:rPr lang="en-GB" sz="2000" dirty="0" smtClean="0"/>
              <a:t>Technical errors</a:t>
            </a:r>
          </a:p>
          <a:p>
            <a:pPr lvl="1"/>
            <a:r>
              <a:rPr lang="en-GB" dirty="0" smtClean="0"/>
              <a:t>Infrastructure errors</a:t>
            </a:r>
          </a:p>
          <a:p>
            <a:pPr lvl="2"/>
            <a:r>
              <a:rPr lang="en-GB" dirty="0" smtClean="0"/>
              <a:t>Service not available, network outage, backend database not available</a:t>
            </a:r>
          </a:p>
          <a:p>
            <a:pPr lvl="1"/>
            <a:r>
              <a:rPr lang="en-GB" dirty="0" smtClean="0"/>
              <a:t>Data format error</a:t>
            </a:r>
          </a:p>
          <a:p>
            <a:pPr lvl="2"/>
            <a:r>
              <a:rPr lang="en-GB" dirty="0" smtClean="0"/>
              <a:t>Inadequate data structures, damaged messages</a:t>
            </a:r>
          </a:p>
          <a:p>
            <a:r>
              <a:rPr lang="en-GB" sz="2000" dirty="0" smtClean="0"/>
              <a:t>They can occur on any service call.</a:t>
            </a:r>
          </a:p>
          <a:p>
            <a:r>
              <a:rPr lang="en-GB" sz="2000" dirty="0" smtClean="0"/>
              <a:t>Handling in the process - repeated code in all processes, difficult to maintain.</a:t>
            </a:r>
          </a:p>
          <a:p>
            <a:r>
              <a:rPr lang="en-GB" sz="2000" dirty="0" smtClean="0"/>
              <a:t>The concept of "error hospital" - a specialized process to handle errors, also requires a common code in all processes.</a:t>
            </a:r>
          </a:p>
          <a:p>
            <a:r>
              <a:rPr lang="en-GB" sz="2000" dirty="0" smtClean="0"/>
              <a:t>Recovery for multiple service calls is hard.</a:t>
            </a:r>
          </a:p>
          <a:p>
            <a:r>
              <a:rPr lang="en-GB" dirty="0" smtClean="0"/>
              <a:t>Unlike simple </a:t>
            </a:r>
            <a:r>
              <a:rPr lang="en-GB" i="1" dirty="0" smtClean="0">
                <a:solidFill>
                  <a:srgbClr val="FF0000"/>
                </a:solidFill>
              </a:rPr>
              <a:t>Commit work / Rollback work</a:t>
            </a:r>
            <a:r>
              <a:rPr lang="en-GB" dirty="0" smtClean="0"/>
              <a:t> in classical DB transactions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Technical errors </a:t>
            </a:r>
            <a:r>
              <a:rPr lang="hr-HR" dirty="0" smtClean="0">
                <a:solidFill>
                  <a:schemeClr val="accent5"/>
                </a:solidFill>
              </a:rPr>
              <a:t>– </a:t>
            </a:r>
            <a:r>
              <a:rPr lang="en-US" dirty="0" smtClean="0">
                <a:solidFill>
                  <a:schemeClr val="accent5"/>
                </a:solidFill>
              </a:rPr>
              <a:t>Challenges in SOA environment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Key</a:t>
            </a:r>
            <a:r>
              <a:rPr lang="hr-HR" dirty="0" smtClean="0"/>
              <a:t> </a:t>
            </a:r>
            <a:r>
              <a:rPr lang="hr-HR" dirty="0" err="1" smtClean="0"/>
              <a:t>Practices</a:t>
            </a:r>
            <a:r>
              <a:rPr lang="hr-HR" dirty="0" smtClean="0"/>
              <a:t> - </a:t>
            </a:r>
            <a:r>
              <a:rPr lang="hr-HR" dirty="0" err="1" smtClean="0"/>
              <a:t>continued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use the security standards for web services</a:t>
            </a:r>
            <a:r>
              <a:rPr lang="hr-HR" dirty="0" smtClean="0"/>
              <a:t> </a:t>
            </a:r>
            <a:r>
              <a:rPr lang="en-US" dirty="0" smtClean="0"/>
              <a:t>with understanding of the threats faced</a:t>
            </a:r>
            <a:endParaRPr lang="en-GB" dirty="0" smtClean="0"/>
          </a:p>
          <a:p>
            <a:endParaRPr lang="en-GB" sz="2000" dirty="0" smtClean="0"/>
          </a:p>
          <a:p>
            <a:r>
              <a:rPr lang="en-GB" dirty="0" smtClean="0"/>
              <a:t>Versioning</a:t>
            </a:r>
          </a:p>
          <a:p>
            <a:pPr lvl="1"/>
            <a:r>
              <a:rPr lang="en-GB" dirty="0" smtClean="0"/>
              <a:t>through versioning that we want to ensure the necessary service autonomy</a:t>
            </a:r>
          </a:p>
          <a:p>
            <a:endParaRPr lang="en-GB" sz="2000" dirty="0" smtClean="0"/>
          </a:p>
          <a:p>
            <a:r>
              <a:rPr lang="en-GB" dirty="0" smtClean="0"/>
              <a:t>Basic governance</a:t>
            </a:r>
          </a:p>
          <a:p>
            <a:pPr lvl="1"/>
            <a:r>
              <a:rPr lang="en-GB" dirty="0" smtClean="0"/>
              <a:t>shared life cycle management is different from the traditional applications life cycle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scientific contribution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038" y="2106202"/>
            <a:ext cx="7910512" cy="384233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Identification of crucial activities for successful introduction of SOA into an organisation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dirty="0" smtClean="0"/>
              <a:t>A </a:t>
            </a:r>
            <a:r>
              <a:rPr lang="en-GB" dirty="0" smtClean="0"/>
              <a:t>framework to handle business and technical errors in SOA systems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Easier application of SOA for business improvement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Risk reduction in introduction of SOA and in development of composite applications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8038" y="878102"/>
            <a:ext cx="8139112" cy="81713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Practices for introduction of systems based on </a:t>
            </a:r>
            <a:r>
              <a:rPr lang="hr-HR" dirty="0" smtClean="0">
                <a:solidFill>
                  <a:schemeClr val="accent5"/>
                </a:solidFill>
              </a:rPr>
              <a:t>SOA</a:t>
            </a:r>
            <a:r>
              <a:rPr lang="en-US" dirty="0" smtClean="0">
                <a:solidFill>
                  <a:schemeClr val="accent5"/>
                </a:solidFill>
              </a:rPr>
              <a:t> and the proposal for  an error handling framework</a:t>
            </a:r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_PPT_Template_10x5.6_v2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bg1">
                <a:lumMod val="75000"/>
              </a:schemeClr>
            </a:gs>
            <a:gs pos="59000">
              <a:schemeClr val="bg1">
                <a:lumMod val="85000"/>
              </a:schemeClr>
            </a:gs>
          </a:gsLst>
          <a:lin ang="16200000" scaled="1"/>
          <a:tileRect/>
        </a:gradFill>
        <a:ln w="9525" cap="flat" cmpd="sng" algn="ctr">
          <a:noFill/>
          <a:prstDash val="solid"/>
        </a:ln>
        <a:effectLst/>
      </a:spPr>
      <a:bodyPr anchor="ctr"/>
      <a:lstStyle>
        <a:defPPr algn="ctr">
          <a:defRPr>
            <a:solidFill>
              <a:srgbClr val="FFFFFF"/>
            </a:solidFill>
            <a:ea typeface="ＭＳ Ｐゴシック" charset="0"/>
            <a:cs typeface="ＭＳ Ｐゴシック" charset="0"/>
          </a:defRPr>
        </a:defPPr>
      </a:lstStyle>
    </a:spDef>
    <a:txDef>
      <a:spPr>
        <a:noFill/>
        <a:ln>
          <a:noFill/>
        </a:ln>
      </a:spPr>
      <a:bodyPr wrap="square" lIns="0" tIns="0" rIns="0" bIns="0" rtlCol="0">
        <a:noAutofit/>
      </a:bodyPr>
      <a:lstStyle>
        <a:defPPr algn="l">
          <a:defRPr sz="18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Corporate_PPT_Template_10x5.6_v2.potx</Template>
  <TotalTime>36114</TotalTime>
  <Words>459</Words>
  <Application>Microsoft Office PowerPoint</Application>
  <PresentationFormat>On-screen Show (4:3)</PresentationFormat>
  <Paragraphs>114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Corporate_PPT_Template_10x5.6_v2</vt:lpstr>
      <vt:lpstr>Practices for introduction of systems based on service oriented architecture </vt:lpstr>
      <vt:lpstr>Agenda   </vt:lpstr>
      <vt:lpstr>SOA characteristics</vt:lpstr>
      <vt:lpstr>Reference SOA Maturity model</vt:lpstr>
      <vt:lpstr>Comparison of the SOAMMs</vt:lpstr>
      <vt:lpstr>Key Practices</vt:lpstr>
      <vt:lpstr>Error handling framework </vt:lpstr>
      <vt:lpstr>Key Practices - continued </vt:lpstr>
      <vt:lpstr>Expected scientific contribution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Huff</dc:creator>
  <dc:description>This presentation contains information proprietary to Oracle Corporation</dc:description>
  <cp:lastModifiedBy>dvukmano</cp:lastModifiedBy>
  <cp:revision>1518</cp:revision>
  <cp:lastPrinted>2011-11-13T19:43:53Z</cp:lastPrinted>
  <dcterms:created xsi:type="dcterms:W3CDTF">2011-03-30T19:10:18Z</dcterms:created>
  <dcterms:modified xsi:type="dcterms:W3CDTF">2012-09-02T18:47:03Z</dcterms:modified>
</cp:coreProperties>
</file>